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3" r:id="rId1"/>
  </p:sldMasterIdLst>
  <p:notesMasterIdLst>
    <p:notesMasterId r:id="rId30"/>
  </p:notesMasterIdLst>
  <p:sldIdLst>
    <p:sldId id="256" r:id="rId2"/>
    <p:sldId id="267" r:id="rId3"/>
    <p:sldId id="273" r:id="rId4"/>
    <p:sldId id="274" r:id="rId5"/>
    <p:sldId id="275" r:id="rId6"/>
    <p:sldId id="259" r:id="rId7"/>
    <p:sldId id="276" r:id="rId8"/>
    <p:sldId id="260"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6" r:id="rId28"/>
    <p:sldId id="27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yl Mitchell" initials="C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p:cViewPr>
        <p:scale>
          <a:sx n="73" d="100"/>
          <a:sy n="73" d="100"/>
        </p:scale>
        <p:origin x="-109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B858E-FCD8-4ED7-BED2-9A033A14DA47}" type="datetimeFigureOut">
              <a:rPr lang="en-US" smtClean="0"/>
              <a:t>4/8/2015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F7FB66-5F89-47BC-8A1D-BCED48A2E1FB}" type="slidenum">
              <a:rPr lang="en-US" smtClean="0"/>
              <a:t>‹#›</a:t>
            </a:fld>
            <a:endParaRPr lang="en-US"/>
          </a:p>
        </p:txBody>
      </p:sp>
    </p:spTree>
    <p:extLst>
      <p:ext uri="{BB962C8B-B14F-4D97-AF65-F5344CB8AC3E}">
        <p14:creationId xmlns:p14="http://schemas.microsoft.com/office/powerpoint/2010/main" val="283589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F7FB66-5F89-47BC-8A1D-BCED48A2E1FB}" type="slidenum">
              <a:rPr lang="en-US" smtClean="0"/>
              <a:t>1</a:t>
            </a:fld>
            <a:endParaRPr lang="en-US"/>
          </a:p>
        </p:txBody>
      </p:sp>
    </p:spTree>
    <p:extLst>
      <p:ext uri="{BB962C8B-B14F-4D97-AF65-F5344CB8AC3E}">
        <p14:creationId xmlns:p14="http://schemas.microsoft.com/office/powerpoint/2010/main" val="335612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E60C36-6753-4475-9E8D-F546C70CF749}" type="datetime1">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37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9D8703-B7C7-4D13-B4A6-1F6224E080F8}" type="datetime1">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a:p>
        </p:txBody>
      </p:sp>
    </p:spTree>
    <p:extLst>
      <p:ext uri="{BB962C8B-B14F-4D97-AF65-F5344CB8AC3E}">
        <p14:creationId xmlns:p14="http://schemas.microsoft.com/office/powerpoint/2010/main" val="77693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9896C5-2CCD-4B2D-8724-6783E537D387}" type="datetime1">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a:p>
        </p:txBody>
      </p:sp>
    </p:spTree>
    <p:extLst>
      <p:ext uri="{BB962C8B-B14F-4D97-AF65-F5344CB8AC3E}">
        <p14:creationId xmlns:p14="http://schemas.microsoft.com/office/powerpoint/2010/main" val="1700673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D9AEAB-22C0-4A5D-92AA-21FE7D00C622}" type="datetime1">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a:p>
        </p:txBody>
      </p:sp>
    </p:spTree>
    <p:extLst>
      <p:ext uri="{BB962C8B-B14F-4D97-AF65-F5344CB8AC3E}">
        <p14:creationId xmlns:p14="http://schemas.microsoft.com/office/powerpoint/2010/main" val="263672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23180-A8E9-434C-9E58-BE7803009C76}" type="datetime1">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76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F3152B-E0D1-4C87-9425-1A24BFD554F3}" type="datetime1">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88E80-DDED-4E0A-A7AA-A3FE6FA3F075}" type="slidenum">
              <a:rPr lang="en-US" smtClean="0"/>
              <a:t>‹#›</a:t>
            </a:fld>
            <a:endParaRPr lang="en-US"/>
          </a:p>
        </p:txBody>
      </p:sp>
    </p:spTree>
    <p:extLst>
      <p:ext uri="{BB962C8B-B14F-4D97-AF65-F5344CB8AC3E}">
        <p14:creationId xmlns:p14="http://schemas.microsoft.com/office/powerpoint/2010/main" val="76120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9B11DC-BBC5-48DB-8A2A-F05CF64FEE60}" type="datetime1">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88E80-DDED-4E0A-A7AA-A3FE6FA3F075}" type="slidenum">
              <a:rPr lang="en-US" smtClean="0"/>
              <a:t>‹#›</a:t>
            </a:fld>
            <a:endParaRPr lang="en-US"/>
          </a:p>
        </p:txBody>
      </p:sp>
    </p:spTree>
    <p:extLst>
      <p:ext uri="{BB962C8B-B14F-4D97-AF65-F5344CB8AC3E}">
        <p14:creationId xmlns:p14="http://schemas.microsoft.com/office/powerpoint/2010/main" val="321137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E4741F-735E-4D7D-99AC-C70E689B7BE4}" type="datetime1">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88E80-DDED-4E0A-A7AA-A3FE6FA3F075}" type="slidenum">
              <a:rPr lang="en-US" smtClean="0"/>
              <a:t>‹#›</a:t>
            </a:fld>
            <a:endParaRPr lang="en-US"/>
          </a:p>
        </p:txBody>
      </p:sp>
    </p:spTree>
    <p:extLst>
      <p:ext uri="{BB962C8B-B14F-4D97-AF65-F5344CB8AC3E}">
        <p14:creationId xmlns:p14="http://schemas.microsoft.com/office/powerpoint/2010/main" val="145497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6274EF-52DD-4B53-9F69-A817FA87F8D9}" type="datetime1">
              <a:rPr lang="en-US" smtClean="0"/>
              <a:t>4/8/2015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E088E80-DDED-4E0A-A7AA-A3FE6FA3F075}" type="slidenum">
              <a:rPr lang="en-US" smtClean="0"/>
              <a:t>‹#›</a:t>
            </a:fld>
            <a:endParaRPr lang="en-US"/>
          </a:p>
        </p:txBody>
      </p:sp>
    </p:spTree>
    <p:extLst>
      <p:ext uri="{BB962C8B-B14F-4D97-AF65-F5344CB8AC3E}">
        <p14:creationId xmlns:p14="http://schemas.microsoft.com/office/powerpoint/2010/main" val="409778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BE2494A-AD7E-4486-9EF6-64612D03EB5D}" type="datetime1">
              <a:rPr lang="en-US" smtClean="0"/>
              <a:t>4/8/2015</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E088E80-DDED-4E0A-A7AA-A3FE6FA3F075}" type="slidenum">
              <a:rPr lang="en-US" smtClean="0"/>
              <a:t>‹#›</a:t>
            </a:fld>
            <a:endParaRPr lang="en-US"/>
          </a:p>
        </p:txBody>
      </p:sp>
    </p:spTree>
    <p:extLst>
      <p:ext uri="{BB962C8B-B14F-4D97-AF65-F5344CB8AC3E}">
        <p14:creationId xmlns:p14="http://schemas.microsoft.com/office/powerpoint/2010/main" val="74574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EE1EBB-B6C1-4F13-B7B3-E9FA14A11C69}" type="datetime1">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88E80-DDED-4E0A-A7AA-A3FE6FA3F075}" type="slidenum">
              <a:rPr lang="en-US" smtClean="0"/>
              <a:t>‹#›</a:t>
            </a:fld>
            <a:endParaRPr lang="en-US"/>
          </a:p>
        </p:txBody>
      </p:sp>
    </p:spTree>
    <p:extLst>
      <p:ext uri="{BB962C8B-B14F-4D97-AF65-F5344CB8AC3E}">
        <p14:creationId xmlns:p14="http://schemas.microsoft.com/office/powerpoint/2010/main" val="6657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143F519-5C7E-4708-B675-AF59A257E345}" type="datetime1">
              <a:rPr lang="en-US" smtClean="0"/>
              <a:t>4/8/2015</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E088E80-DDED-4E0A-A7AA-A3FE6FA3F075}"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5641401"/>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762001"/>
            <a:ext cx="7175351" cy="3276600"/>
          </a:xfrm>
        </p:spPr>
        <p:txBody>
          <a:bodyPr>
            <a:noAutofit/>
          </a:bodyPr>
          <a:lstStyle/>
          <a:p>
            <a:pPr marL="182880" indent="0" algn="ctr">
              <a:buNone/>
            </a:pPr>
            <a:r>
              <a:rPr lang="en-US" sz="3600" b="1" dirty="0" smtClean="0">
                <a:solidFill>
                  <a:schemeClr val="tx1"/>
                </a:solidFill>
              </a:rPr>
              <a:t>Employment First National Perspective</a:t>
            </a:r>
            <a:br>
              <a:rPr lang="en-US" sz="36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Stephen Hall PhD</a:t>
            </a:r>
            <a:endParaRPr lang="en-US" sz="3600" b="1" dirty="0">
              <a:solidFill>
                <a:schemeClr val="tx1"/>
              </a:solidFill>
            </a:endParaRPr>
          </a:p>
        </p:txBody>
      </p:sp>
      <p:sp>
        <p:nvSpPr>
          <p:cNvPr id="3" name="Subtitle 2"/>
          <p:cNvSpPr>
            <a:spLocks noGrp="1"/>
          </p:cNvSpPr>
          <p:nvPr>
            <p:ph type="subTitle" idx="1"/>
          </p:nvPr>
        </p:nvSpPr>
        <p:spPr>
          <a:xfrm>
            <a:off x="609600" y="4495799"/>
            <a:ext cx="7848600" cy="1438865"/>
          </a:xfrm>
        </p:spPr>
        <p:txBody>
          <a:bodyPr/>
          <a:lstStyle/>
          <a:p>
            <a:pPr algn="ctr"/>
            <a:r>
              <a:rPr lang="en-US" dirty="0" smtClean="0">
                <a:solidFill>
                  <a:schemeClr val="tx1"/>
                </a:solidFill>
              </a:rPr>
              <a:t>EFSLMP Vision Quest Series</a:t>
            </a:r>
          </a:p>
          <a:p>
            <a:pPr algn="ctr"/>
            <a:r>
              <a:rPr lang="en-US" dirty="0" err="1" smtClean="0">
                <a:solidFill>
                  <a:schemeClr val="tx1"/>
                </a:solidFill>
              </a:rPr>
              <a:t>MAine</a:t>
            </a:r>
            <a:r>
              <a:rPr lang="en-US" dirty="0" smtClean="0">
                <a:solidFill>
                  <a:schemeClr val="tx1"/>
                </a:solidFill>
              </a:rPr>
              <a:t> Implementation Work Group</a:t>
            </a:r>
          </a:p>
          <a:p>
            <a:pPr algn="ctr"/>
            <a:r>
              <a:rPr lang="en-US" dirty="0" smtClean="0">
                <a:solidFill>
                  <a:schemeClr val="tx1"/>
                </a:solidFill>
              </a:rPr>
              <a:t> April 10, 2015</a:t>
            </a:r>
            <a:endParaRPr lang="en-US" dirty="0">
              <a:solidFill>
                <a:schemeClr val="tx1"/>
              </a:solidFill>
            </a:endParaRPr>
          </a:p>
        </p:txBody>
      </p:sp>
      <p:pic>
        <p:nvPicPr>
          <p:cNvPr id="4" name="Picture 3" descr="Image represents ODEP's Employment 1st  " title="Employment 1st Logo"/>
          <p:cNvPicPr>
            <a:picLocks noChangeAspect="1"/>
          </p:cNvPicPr>
          <p:nvPr/>
        </p:nvPicPr>
        <p:blipFill>
          <a:blip r:embed="rId3"/>
          <a:stretch>
            <a:fillRect/>
          </a:stretch>
        </p:blipFill>
        <p:spPr>
          <a:xfrm>
            <a:off x="492825" y="457201"/>
            <a:ext cx="1408298" cy="243861"/>
          </a:xfrm>
          <a:prstGeom prst="rect">
            <a:avLst/>
          </a:prstGeom>
        </p:spPr>
      </p:pic>
      <p:pic>
        <p:nvPicPr>
          <p:cNvPr id="6" name="Picture 5" descr="Image represents ODEP's logo" title="ODEP Logo"/>
          <p:cNvPicPr>
            <a:picLocks noChangeAspect="1"/>
          </p:cNvPicPr>
          <p:nvPr/>
        </p:nvPicPr>
        <p:blipFill>
          <a:blip r:embed="rId4"/>
          <a:stretch>
            <a:fillRect/>
          </a:stretch>
        </p:blipFill>
        <p:spPr>
          <a:xfrm>
            <a:off x="3505200" y="229861"/>
            <a:ext cx="1444877" cy="536494"/>
          </a:xfrm>
          <a:prstGeom prst="rect">
            <a:avLst/>
          </a:prstGeom>
        </p:spPr>
      </p:pic>
      <p:pic>
        <p:nvPicPr>
          <p:cNvPr id="7" name="Picture 6" descr="Image represents EconSys' logo&#10;" title="EconSys Logo"/>
          <p:cNvPicPr>
            <a:picLocks noChangeAspect="1"/>
          </p:cNvPicPr>
          <p:nvPr/>
        </p:nvPicPr>
        <p:blipFill>
          <a:blip r:embed="rId5"/>
          <a:stretch>
            <a:fillRect/>
          </a:stretch>
        </p:blipFill>
        <p:spPr>
          <a:xfrm>
            <a:off x="6553200" y="243796"/>
            <a:ext cx="1627773" cy="518205"/>
          </a:xfrm>
          <a:prstGeom prst="rect">
            <a:avLst/>
          </a:prstGeom>
        </p:spPr>
      </p:pic>
    </p:spTree>
    <p:extLst>
      <p:ext uri="{BB962C8B-B14F-4D97-AF65-F5344CB8AC3E}">
        <p14:creationId xmlns:p14="http://schemas.microsoft.com/office/powerpoint/2010/main" val="272021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Great Investment</a:t>
            </a:r>
            <a:endParaRPr lang="en-US" dirty="0"/>
          </a:p>
        </p:txBody>
      </p:sp>
      <p:sp>
        <p:nvSpPr>
          <p:cNvPr id="3" name="Content Placeholder 2"/>
          <p:cNvSpPr>
            <a:spLocks noGrp="1"/>
          </p:cNvSpPr>
          <p:nvPr>
            <p:ph idx="1"/>
          </p:nvPr>
        </p:nvSpPr>
        <p:spPr/>
        <p:txBody>
          <a:bodyPr>
            <a:normAutofit/>
          </a:bodyPr>
          <a:lstStyle/>
          <a:p>
            <a:r>
              <a:rPr lang="en-US" sz="2400" dirty="0" smtClean="0"/>
              <a:t>$1 invested in Supported Employment returns $1.21 to taxpayers</a:t>
            </a:r>
          </a:p>
          <a:p>
            <a:endParaRPr lang="en-US" sz="2400" dirty="0"/>
          </a:p>
          <a:p>
            <a:r>
              <a:rPr lang="en-US" sz="2400" dirty="0" smtClean="0"/>
              <a:t>$1 invested in Sheltered Work returns $.83 to taxpayers</a:t>
            </a:r>
          </a:p>
          <a:p>
            <a:endParaRPr lang="en-US" sz="2400" dirty="0"/>
          </a:p>
          <a:p>
            <a:r>
              <a:rPr lang="en-US" sz="2400" dirty="0" smtClean="0"/>
              <a:t>$1 invested in Day Center Facility Activities returns?</a:t>
            </a:r>
          </a:p>
          <a:p>
            <a:endParaRPr lang="en-US" sz="2400" dirty="0"/>
          </a:p>
          <a:p>
            <a:r>
              <a:rPr lang="en-US" sz="2400" dirty="0" err="1" smtClean="0"/>
              <a:t>Cimera</a:t>
            </a:r>
            <a:r>
              <a:rPr lang="en-US" sz="2400" dirty="0" smtClean="0"/>
              <a:t>, R.  (2007, 2008, 2009, 2010, 2011)</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10</a:t>
            </a:fld>
            <a:endParaRPr lang="en-US"/>
          </a:p>
        </p:txBody>
      </p:sp>
    </p:spTree>
    <p:extLst>
      <p:ext uri="{BB962C8B-B14F-4D97-AF65-F5344CB8AC3E}">
        <p14:creationId xmlns:p14="http://schemas.microsoft.com/office/powerpoint/2010/main" val="457722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Non-Work</a:t>
            </a:r>
            <a:endParaRPr lang="en-US" dirty="0"/>
          </a:p>
        </p:txBody>
      </p:sp>
      <p:sp>
        <p:nvSpPr>
          <p:cNvPr id="3" name="Content Placeholder 2"/>
          <p:cNvSpPr>
            <a:spLocks noGrp="1"/>
          </p:cNvSpPr>
          <p:nvPr>
            <p:ph idx="1"/>
          </p:nvPr>
        </p:nvSpPr>
        <p:spPr/>
        <p:txBody>
          <a:bodyPr>
            <a:normAutofit/>
          </a:bodyPr>
          <a:lstStyle/>
          <a:p>
            <a:r>
              <a:rPr lang="en-US" sz="2400" dirty="0" smtClean="0"/>
              <a:t>Total % IDD spent on integrated employment 12.7% in 2004, down to 12.6% in 2012, a slight decrease</a:t>
            </a:r>
          </a:p>
          <a:p>
            <a:r>
              <a:rPr lang="en-US" sz="2400" dirty="0" smtClean="0"/>
              <a:t>Total % IDD spent on Facility Non-Work 28.8% in 2004, 56.9% in 2012, a 98% increase!</a:t>
            </a:r>
          </a:p>
          <a:p>
            <a:r>
              <a:rPr lang="en-US" sz="2400" dirty="0" smtClean="0"/>
              <a:t>Total % IDD spent on Community Non-Work 58.1% in 2004, 46.1% in 2012, a 26% decrease.</a:t>
            </a:r>
          </a:p>
          <a:p>
            <a:r>
              <a:rPr lang="en-US" sz="2400" dirty="0" smtClean="0"/>
              <a:t>Average Annual Cost of SE is $6,619, 1/3 less than Sheltered Day.</a:t>
            </a:r>
            <a:endParaRPr lang="en-US" sz="2400" dirty="0"/>
          </a:p>
          <a:p>
            <a:r>
              <a:rPr lang="en-US" sz="2400" dirty="0" smtClean="0"/>
              <a:t>Source:  ICI State Data and </a:t>
            </a:r>
            <a:r>
              <a:rPr lang="en-US" sz="2400" dirty="0" err="1" smtClean="0"/>
              <a:t>Cimera</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11</a:t>
            </a:fld>
            <a:endParaRPr lang="en-US"/>
          </a:p>
        </p:txBody>
      </p:sp>
    </p:spTree>
    <p:extLst>
      <p:ext uri="{BB962C8B-B14F-4D97-AF65-F5344CB8AC3E}">
        <p14:creationId xmlns:p14="http://schemas.microsoft.com/office/powerpoint/2010/main" val="995867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with no known E1st Activity or Policy</a:t>
            </a:r>
            <a:endParaRPr lang="en-US" dirty="0"/>
          </a:p>
        </p:txBody>
      </p:sp>
      <p:sp>
        <p:nvSpPr>
          <p:cNvPr id="3" name="Content Placeholder 2"/>
          <p:cNvSpPr>
            <a:spLocks noGrp="1"/>
          </p:cNvSpPr>
          <p:nvPr>
            <p:ph idx="1"/>
          </p:nvPr>
        </p:nvSpPr>
        <p:spPr/>
        <p:txBody>
          <a:bodyPr>
            <a:normAutofit/>
          </a:bodyPr>
          <a:lstStyle/>
          <a:p>
            <a:r>
              <a:rPr lang="en-US" sz="2400" dirty="0" smtClean="0"/>
              <a:t>Nebraska</a:t>
            </a:r>
          </a:p>
          <a:p>
            <a:r>
              <a:rPr lang="en-US" sz="2400" dirty="0" smtClean="0"/>
              <a:t>West Virginia</a:t>
            </a:r>
          </a:p>
          <a:p>
            <a:r>
              <a:rPr lang="en-US" sz="2400" dirty="0" smtClean="0"/>
              <a:t>South Carolina</a:t>
            </a:r>
          </a:p>
          <a:p>
            <a:r>
              <a:rPr lang="en-US" sz="2400" dirty="0" smtClean="0"/>
              <a:t>New Hampshire</a:t>
            </a:r>
          </a:p>
          <a:p>
            <a:r>
              <a:rPr lang="en-US" sz="2400" dirty="0" smtClean="0"/>
              <a:t>Hawaii</a:t>
            </a:r>
          </a:p>
          <a:p>
            <a:endParaRPr lang="en-US" sz="2400" dirty="0"/>
          </a:p>
          <a:p>
            <a:r>
              <a:rPr lang="en-US" sz="2400" dirty="0" smtClean="0"/>
              <a:t>Source:  APSE 2015</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12</a:t>
            </a:fld>
            <a:endParaRPr lang="en-US"/>
          </a:p>
        </p:txBody>
      </p:sp>
    </p:spTree>
    <p:extLst>
      <p:ext uri="{BB962C8B-B14F-4D97-AF65-F5344CB8AC3E}">
        <p14:creationId xmlns:p14="http://schemas.microsoft.com/office/powerpoint/2010/main" val="21170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with E1st Activity No Policy</a:t>
            </a:r>
            <a:endParaRPr lang="en-US" dirty="0"/>
          </a:p>
        </p:txBody>
      </p:sp>
      <p:sp>
        <p:nvSpPr>
          <p:cNvPr id="3" name="Content Placeholder 2"/>
          <p:cNvSpPr>
            <a:spLocks noGrp="1"/>
          </p:cNvSpPr>
          <p:nvPr>
            <p:ph idx="1"/>
          </p:nvPr>
        </p:nvSpPr>
        <p:spPr/>
        <p:txBody>
          <a:bodyPr>
            <a:normAutofit/>
          </a:bodyPr>
          <a:lstStyle/>
          <a:p>
            <a:r>
              <a:rPr lang="en-US" sz="2400" dirty="0" smtClean="0"/>
              <a:t>Idaho		South Dakota		Alabama</a:t>
            </a:r>
          </a:p>
          <a:p>
            <a:r>
              <a:rPr lang="en-US" sz="2400" dirty="0" smtClean="0"/>
              <a:t>Montana	Iowa			Georgia</a:t>
            </a:r>
          </a:p>
          <a:p>
            <a:r>
              <a:rPr lang="en-US" sz="2400" dirty="0" smtClean="0"/>
              <a:t>Nevada	Wisconsin		North Carolina</a:t>
            </a:r>
          </a:p>
          <a:p>
            <a:r>
              <a:rPr lang="en-US" sz="2400" dirty="0" smtClean="0"/>
              <a:t>Arizona	Indiana		New York</a:t>
            </a:r>
          </a:p>
          <a:p>
            <a:r>
              <a:rPr lang="en-US" sz="2400" dirty="0" smtClean="0"/>
              <a:t>New Mexico	Kentucky</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13</a:t>
            </a:fld>
            <a:endParaRPr lang="en-US"/>
          </a:p>
        </p:txBody>
      </p:sp>
    </p:spTree>
    <p:extLst>
      <p:ext uri="{BB962C8B-B14F-4D97-AF65-F5344CB8AC3E}">
        <p14:creationId xmlns:p14="http://schemas.microsoft.com/office/powerpoint/2010/main" val="1201085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with E1st Directive</a:t>
            </a:r>
            <a:endParaRPr lang="en-US" dirty="0"/>
          </a:p>
        </p:txBody>
      </p:sp>
      <p:sp>
        <p:nvSpPr>
          <p:cNvPr id="3" name="Content Placeholder 2"/>
          <p:cNvSpPr>
            <a:spLocks noGrp="1"/>
          </p:cNvSpPr>
          <p:nvPr>
            <p:ph idx="1"/>
          </p:nvPr>
        </p:nvSpPr>
        <p:spPr/>
        <p:txBody>
          <a:bodyPr>
            <a:normAutofit/>
          </a:bodyPr>
          <a:lstStyle/>
          <a:p>
            <a:r>
              <a:rPr lang="en-US" sz="2400" dirty="0" smtClean="0"/>
              <a:t>Colorado		Louisiana	Massachusetts</a:t>
            </a:r>
          </a:p>
          <a:p>
            <a:r>
              <a:rPr lang="en-US" sz="2400" dirty="0" smtClean="0"/>
              <a:t>North Dakota		Tennessee	Connecticut</a:t>
            </a:r>
          </a:p>
          <a:p>
            <a:r>
              <a:rPr lang="en-US" sz="2400" dirty="0" smtClean="0"/>
              <a:t>Minnesota		Pennsylvania	Rhode Island</a:t>
            </a:r>
          </a:p>
          <a:p>
            <a:r>
              <a:rPr lang="en-US" sz="2400" dirty="0" smtClean="0"/>
              <a:t>Missouri		Maryland	</a:t>
            </a:r>
          </a:p>
          <a:p>
            <a:r>
              <a:rPr lang="en-US" sz="2400" dirty="0" smtClean="0"/>
              <a:t>Oklahoma		Vermont</a:t>
            </a:r>
          </a:p>
          <a:p>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14</a:t>
            </a:fld>
            <a:endParaRPr lang="en-US"/>
          </a:p>
        </p:txBody>
      </p:sp>
    </p:spTree>
    <p:extLst>
      <p:ext uri="{BB962C8B-B14F-4D97-AF65-F5344CB8AC3E}">
        <p14:creationId xmlns:p14="http://schemas.microsoft.com/office/powerpoint/2010/main" val="2791504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with E1st Executive Order</a:t>
            </a:r>
            <a:endParaRPr lang="en-US" dirty="0"/>
          </a:p>
        </p:txBody>
      </p:sp>
      <p:sp>
        <p:nvSpPr>
          <p:cNvPr id="3" name="Content Placeholder 2"/>
          <p:cNvSpPr>
            <a:spLocks noGrp="1"/>
          </p:cNvSpPr>
          <p:nvPr>
            <p:ph idx="1"/>
          </p:nvPr>
        </p:nvSpPr>
        <p:spPr/>
        <p:txBody>
          <a:bodyPr>
            <a:normAutofit/>
          </a:bodyPr>
          <a:lstStyle/>
          <a:p>
            <a:r>
              <a:rPr lang="en-US" sz="2400" dirty="0" smtClean="0"/>
              <a:t>Arkansas</a:t>
            </a:r>
          </a:p>
          <a:p>
            <a:r>
              <a:rPr lang="en-US" sz="2400" dirty="0" smtClean="0"/>
              <a:t>Mississippi</a:t>
            </a:r>
          </a:p>
          <a:p>
            <a:r>
              <a:rPr lang="en-US" sz="2400" dirty="0" smtClean="0"/>
              <a:t>Florida</a:t>
            </a:r>
          </a:p>
          <a:p>
            <a:r>
              <a:rPr lang="en-US" sz="2400" dirty="0" smtClean="0"/>
              <a:t>New Jersey</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15</a:t>
            </a:fld>
            <a:endParaRPr lang="en-US"/>
          </a:p>
        </p:txBody>
      </p:sp>
    </p:spTree>
    <p:extLst>
      <p:ext uri="{BB962C8B-B14F-4D97-AF65-F5344CB8AC3E}">
        <p14:creationId xmlns:p14="http://schemas.microsoft.com/office/powerpoint/2010/main" val="1487315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with E1st Legislation</a:t>
            </a:r>
            <a:endParaRPr lang="en-US" dirty="0"/>
          </a:p>
        </p:txBody>
      </p:sp>
      <p:sp>
        <p:nvSpPr>
          <p:cNvPr id="3" name="Content Placeholder 2"/>
          <p:cNvSpPr>
            <a:spLocks noGrp="1"/>
          </p:cNvSpPr>
          <p:nvPr>
            <p:ph idx="1"/>
          </p:nvPr>
        </p:nvSpPr>
        <p:spPr/>
        <p:txBody>
          <a:bodyPr>
            <a:normAutofit/>
          </a:bodyPr>
          <a:lstStyle/>
          <a:p>
            <a:r>
              <a:rPr lang="en-US" sz="2400" dirty="0" smtClean="0"/>
              <a:t>California</a:t>
            </a:r>
          </a:p>
          <a:p>
            <a:r>
              <a:rPr lang="en-US" sz="2400" dirty="0" smtClean="0"/>
              <a:t>Utah</a:t>
            </a:r>
          </a:p>
          <a:p>
            <a:r>
              <a:rPr lang="en-US" sz="2400" dirty="0" smtClean="0"/>
              <a:t>Wyoming</a:t>
            </a:r>
          </a:p>
          <a:p>
            <a:r>
              <a:rPr lang="en-US" sz="2400" dirty="0" smtClean="0"/>
              <a:t>Kansas</a:t>
            </a:r>
          </a:p>
          <a:p>
            <a:r>
              <a:rPr lang="en-US" sz="2400" dirty="0" smtClean="0"/>
              <a:t>Illinois</a:t>
            </a:r>
          </a:p>
          <a:p>
            <a:r>
              <a:rPr lang="en-US" sz="2400" dirty="0" smtClean="0"/>
              <a:t>Delaware</a:t>
            </a:r>
          </a:p>
          <a:p>
            <a:r>
              <a:rPr lang="en-US" sz="2400" dirty="0" smtClean="0"/>
              <a:t>Alaska</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16</a:t>
            </a:fld>
            <a:endParaRPr lang="en-US"/>
          </a:p>
        </p:txBody>
      </p:sp>
    </p:spTree>
    <p:extLst>
      <p:ext uri="{BB962C8B-B14F-4D97-AF65-F5344CB8AC3E}">
        <p14:creationId xmlns:p14="http://schemas.microsoft.com/office/powerpoint/2010/main" val="4012127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States E1st Legislation and a Directive or Executive Order</a:t>
            </a:r>
            <a:endParaRPr lang="en-US" dirty="0"/>
          </a:p>
        </p:txBody>
      </p:sp>
      <p:sp>
        <p:nvSpPr>
          <p:cNvPr id="3" name="Content Placeholder 2"/>
          <p:cNvSpPr>
            <a:spLocks noGrp="1"/>
          </p:cNvSpPr>
          <p:nvPr>
            <p:ph idx="1"/>
          </p:nvPr>
        </p:nvSpPr>
        <p:spPr/>
        <p:txBody>
          <a:bodyPr>
            <a:normAutofit/>
          </a:bodyPr>
          <a:lstStyle/>
          <a:p>
            <a:r>
              <a:rPr lang="en-US" sz="2400" dirty="0" smtClean="0"/>
              <a:t>Maine</a:t>
            </a:r>
          </a:p>
          <a:p>
            <a:r>
              <a:rPr lang="en-US" sz="2400" dirty="0" smtClean="0"/>
              <a:t>Washington</a:t>
            </a:r>
          </a:p>
          <a:p>
            <a:r>
              <a:rPr lang="en-US" sz="2400" dirty="0" smtClean="0"/>
              <a:t>Ohio</a:t>
            </a:r>
          </a:p>
          <a:p>
            <a:r>
              <a:rPr lang="en-US" sz="2400" dirty="0" smtClean="0"/>
              <a:t>Virginia</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17</a:t>
            </a:fld>
            <a:endParaRPr lang="en-US"/>
          </a:p>
        </p:txBody>
      </p:sp>
    </p:spTree>
    <p:extLst>
      <p:ext uri="{BB962C8B-B14F-4D97-AF65-F5344CB8AC3E}">
        <p14:creationId xmlns:p14="http://schemas.microsoft.com/office/powerpoint/2010/main" val="71641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Non-EFSLMP States % DD in Supported Employment</a:t>
            </a:r>
            <a:endParaRPr lang="en-US" dirty="0"/>
          </a:p>
        </p:txBody>
      </p:sp>
      <p:sp>
        <p:nvSpPr>
          <p:cNvPr id="3" name="Content Placeholder 2"/>
          <p:cNvSpPr>
            <a:spLocks noGrp="1"/>
          </p:cNvSpPr>
          <p:nvPr>
            <p:ph idx="1"/>
          </p:nvPr>
        </p:nvSpPr>
        <p:spPr/>
        <p:txBody>
          <a:bodyPr>
            <a:normAutofit/>
          </a:bodyPr>
          <a:lstStyle/>
          <a:p>
            <a:r>
              <a:rPr lang="en-US" sz="2400" dirty="0" smtClean="0"/>
              <a:t>Colorado 25 %	Connecticut 49%	Florida 25%</a:t>
            </a:r>
          </a:p>
          <a:p>
            <a:r>
              <a:rPr lang="en-US" sz="2400" dirty="0" smtClean="0"/>
              <a:t>Louisiana 33%	Nebraska 34%*	Nevada 24%*</a:t>
            </a:r>
          </a:p>
          <a:p>
            <a:r>
              <a:rPr lang="en-US" sz="2400" dirty="0" smtClean="0"/>
              <a:t>New Hampshire 45% New Mexico 34%	Oklahoma 65%</a:t>
            </a:r>
          </a:p>
          <a:p>
            <a:r>
              <a:rPr lang="en-US" sz="2400" dirty="0" smtClean="0"/>
              <a:t>South Carolina 21%	South Dakota 26%*	Texas 16%</a:t>
            </a:r>
          </a:p>
          <a:p>
            <a:r>
              <a:rPr lang="en-US" sz="2400" dirty="0" smtClean="0"/>
              <a:t>Vermont 43%		West Virginia 9%	Wyoming 13%</a:t>
            </a:r>
          </a:p>
          <a:p>
            <a:r>
              <a:rPr lang="en-US" sz="2400" dirty="0" smtClean="0"/>
              <a:t>Percentage includes persons in on-going follow-along support</a:t>
            </a:r>
            <a:endParaRPr lang="en-US" sz="2400" dirty="0"/>
          </a:p>
          <a:p>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18</a:t>
            </a:fld>
            <a:endParaRPr lang="en-US"/>
          </a:p>
        </p:txBody>
      </p:sp>
    </p:spTree>
    <p:extLst>
      <p:ext uri="{BB962C8B-B14F-4D97-AF65-F5344CB8AC3E}">
        <p14:creationId xmlns:p14="http://schemas.microsoft.com/office/powerpoint/2010/main" val="4145201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EFSLMP States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t>AL	AK*	AZ	AR	CA	DC	DE	GA*</a:t>
            </a:r>
          </a:p>
          <a:p>
            <a:endParaRPr lang="en-US" sz="2400" dirty="0"/>
          </a:p>
          <a:p>
            <a:r>
              <a:rPr lang="en-US" sz="2400" dirty="0" smtClean="0"/>
              <a:t>HI	IA	ID	IL	KS	KY	MA*	ME</a:t>
            </a:r>
          </a:p>
          <a:p>
            <a:endParaRPr lang="en-US" sz="2400" dirty="0"/>
          </a:p>
          <a:p>
            <a:r>
              <a:rPr lang="en-US" sz="2400" dirty="0" smtClean="0"/>
              <a:t>MI	MN	MS	MO	MT	NC	ND	NJ</a:t>
            </a:r>
          </a:p>
          <a:p>
            <a:endParaRPr lang="en-US" sz="2400" dirty="0"/>
          </a:p>
          <a:p>
            <a:r>
              <a:rPr lang="en-US" sz="2400" dirty="0" smtClean="0"/>
              <a:t>NY	OH	OR	PA	RI	TN	UT 	VA</a:t>
            </a:r>
          </a:p>
          <a:p>
            <a:endParaRPr lang="en-US" sz="2400" dirty="0" smtClean="0"/>
          </a:p>
          <a:p>
            <a:r>
              <a:rPr lang="en-US" sz="2400" dirty="0" smtClean="0"/>
              <a:t>WA*	WI</a:t>
            </a:r>
          </a:p>
          <a:p>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19</a:t>
            </a:fld>
            <a:endParaRPr lang="en-US"/>
          </a:p>
        </p:txBody>
      </p:sp>
    </p:spTree>
    <p:extLst>
      <p:ext uri="{BB962C8B-B14F-4D97-AF65-F5344CB8AC3E}">
        <p14:creationId xmlns:p14="http://schemas.microsoft.com/office/powerpoint/2010/main" val="3362490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dirty="0" smtClean="0"/>
              <a:t>Employment is the Linchpin</a:t>
            </a:r>
            <a:br>
              <a:rPr lang="en-US" sz="4400" dirty="0" smtClean="0"/>
            </a:br>
            <a:r>
              <a:rPr lang="en-US" sz="4400" dirty="0" smtClean="0"/>
              <a:t/>
            </a:r>
            <a:br>
              <a:rPr lang="en-US" sz="4400" dirty="0" smtClean="0"/>
            </a:br>
            <a:r>
              <a:rPr lang="en-US" sz="4400" dirty="0" smtClean="0"/>
              <a:t>Those Employed Reported Higher National Core Indicator Results in Nearly All Domains</a:t>
            </a:r>
            <a:endParaRPr lang="en-US" sz="4400" dirty="0"/>
          </a:p>
        </p:txBody>
      </p:sp>
      <p:sp>
        <p:nvSpPr>
          <p:cNvPr id="5" name="Subtitle 4"/>
          <p:cNvSpPr>
            <a:spLocks noGrp="1"/>
          </p:cNvSpPr>
          <p:nvPr>
            <p:ph type="body" idx="1"/>
          </p:nvPr>
        </p:nvSpPr>
        <p:spPr/>
        <p:txBody>
          <a:bodyPr>
            <a:normAutofit/>
          </a:bodyPr>
          <a:lstStyle/>
          <a:p>
            <a:r>
              <a:rPr lang="en-US" dirty="0" smtClean="0"/>
              <a:t> </a:t>
            </a:r>
          </a:p>
        </p:txBody>
      </p:sp>
    </p:spTree>
    <p:extLst>
      <p:ext uri="{BB962C8B-B14F-4D97-AF65-F5344CB8AC3E}">
        <p14:creationId xmlns:p14="http://schemas.microsoft.com/office/powerpoint/2010/main" val="664495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EFSLMP Focus States</a:t>
            </a:r>
            <a:endParaRPr lang="en-US" dirty="0"/>
          </a:p>
        </p:txBody>
      </p:sp>
      <p:sp>
        <p:nvSpPr>
          <p:cNvPr id="3" name="Content Placeholder 2"/>
          <p:cNvSpPr>
            <a:spLocks noGrp="1"/>
          </p:cNvSpPr>
          <p:nvPr>
            <p:ph idx="1"/>
          </p:nvPr>
        </p:nvSpPr>
        <p:spPr/>
        <p:txBody>
          <a:bodyPr>
            <a:normAutofit/>
          </a:bodyPr>
          <a:lstStyle/>
          <a:p>
            <a:r>
              <a:rPr lang="en-US" sz="2400" dirty="0" smtClean="0"/>
              <a:t>Iowa Goods and Services</a:t>
            </a:r>
          </a:p>
          <a:p>
            <a:r>
              <a:rPr lang="en-US" sz="2400" dirty="0" smtClean="0"/>
              <a:t>Tennessee Providers</a:t>
            </a:r>
          </a:p>
          <a:p>
            <a:r>
              <a:rPr lang="en-US" sz="2400" dirty="0" smtClean="0"/>
              <a:t>Oregon Residential Provider Support</a:t>
            </a:r>
          </a:p>
          <a:p>
            <a:r>
              <a:rPr lang="en-US" sz="2400" dirty="0" smtClean="0"/>
              <a:t>Washington (</a:t>
            </a:r>
            <a:r>
              <a:rPr lang="en-US" sz="2400" dirty="0" err="1" smtClean="0"/>
              <a:t>i</a:t>
            </a:r>
            <a:r>
              <a:rPr lang="en-US" sz="2400" dirty="0" smtClean="0"/>
              <a:t>) State Plan Amendment for Persons with Behavioral Health Needs</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20</a:t>
            </a:fld>
            <a:endParaRPr lang="en-US"/>
          </a:p>
        </p:txBody>
      </p:sp>
    </p:spTree>
    <p:extLst>
      <p:ext uri="{BB962C8B-B14F-4D97-AF65-F5344CB8AC3E}">
        <p14:creationId xmlns:p14="http://schemas.microsoft.com/office/powerpoint/2010/main" val="1510874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 State’s Major Finding:  1 Hour for 8 Hours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Persons work 8 hours for every hour of paid support!</a:t>
            </a:r>
          </a:p>
          <a:p>
            <a:r>
              <a:rPr lang="en-US" sz="2400" dirty="0" smtClean="0"/>
              <a:t>Data from Washington State based on 880,000 hours worked with 65% of persons in Supported Employment.</a:t>
            </a:r>
          </a:p>
          <a:p>
            <a:endParaRPr lang="en-US" sz="2400" dirty="0"/>
          </a:p>
          <a:p>
            <a:r>
              <a:rPr lang="en-US" sz="2400" dirty="0" smtClean="0"/>
              <a:t>Implication of data:  If providers are going to be paid for hours worked by persons with disabilities receiving support and follow-along services, should they be paid on average one hour for every 8 hours a person works as the Washington State data suggests?  Should providers be paid more for serving higher functioning persons needing less support, because they are working more hours?</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21</a:t>
            </a:fld>
            <a:endParaRPr lang="en-US"/>
          </a:p>
        </p:txBody>
      </p:sp>
    </p:spTree>
    <p:extLst>
      <p:ext uri="{BB962C8B-B14F-4D97-AF65-F5344CB8AC3E}">
        <p14:creationId xmlns:p14="http://schemas.microsoft.com/office/powerpoint/2010/main" val="164087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Top 10 Employment Policy States</a:t>
            </a:r>
            <a:endParaRPr lang="en-US" dirty="0"/>
          </a:p>
        </p:txBody>
      </p:sp>
      <p:sp>
        <p:nvSpPr>
          <p:cNvPr id="3" name="Content Placeholder 2"/>
          <p:cNvSpPr>
            <a:spLocks noGrp="1"/>
          </p:cNvSpPr>
          <p:nvPr>
            <p:ph idx="1"/>
          </p:nvPr>
        </p:nvSpPr>
        <p:spPr/>
        <p:txBody>
          <a:bodyPr>
            <a:normAutofit/>
          </a:bodyPr>
          <a:lstStyle/>
          <a:p>
            <a:r>
              <a:rPr lang="en-US" sz="2400" dirty="0" smtClean="0"/>
              <a:t>1.  Washington		6.  South Dakota</a:t>
            </a:r>
          </a:p>
          <a:p>
            <a:r>
              <a:rPr lang="en-US" sz="2400" dirty="0" smtClean="0"/>
              <a:t>2.  Georgia			7.  Maryland</a:t>
            </a:r>
          </a:p>
          <a:p>
            <a:r>
              <a:rPr lang="en-US" sz="2400" dirty="0" smtClean="0"/>
              <a:t>3.  Vermont			8.  West Virginia</a:t>
            </a:r>
          </a:p>
          <a:p>
            <a:r>
              <a:rPr lang="en-US" sz="2400" dirty="0" smtClean="0"/>
              <a:t>4.  Nevada			9.  New Hampshire</a:t>
            </a:r>
          </a:p>
          <a:p>
            <a:r>
              <a:rPr lang="en-US" sz="2400" dirty="0" smtClean="0"/>
              <a:t>5.  Alaska		            10.  Nebraska</a:t>
            </a:r>
          </a:p>
          <a:p>
            <a:endParaRPr lang="en-US" sz="2400" dirty="0"/>
          </a:p>
          <a:p>
            <a:r>
              <a:rPr lang="en-US" sz="2400" dirty="0" smtClean="0"/>
              <a:t>UCP, 2014 State Ranking</a:t>
            </a:r>
          </a:p>
          <a:p>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22</a:t>
            </a:fld>
            <a:endParaRPr lang="en-US"/>
          </a:p>
        </p:txBody>
      </p:sp>
    </p:spTree>
    <p:extLst>
      <p:ext uri="{BB962C8B-B14F-4D97-AF65-F5344CB8AC3E}">
        <p14:creationId xmlns:p14="http://schemas.microsoft.com/office/powerpoint/2010/main" val="1566392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Two States Meet 60-25-1 Integrated E Standard</a:t>
            </a:r>
            <a:endParaRPr lang="en-US" dirty="0"/>
          </a:p>
        </p:txBody>
      </p:sp>
      <p:sp>
        <p:nvSpPr>
          <p:cNvPr id="3" name="Content Placeholder 2"/>
          <p:cNvSpPr>
            <a:spLocks noGrp="1"/>
          </p:cNvSpPr>
          <p:nvPr>
            <p:ph idx="1"/>
          </p:nvPr>
        </p:nvSpPr>
        <p:spPr/>
        <p:txBody>
          <a:bodyPr>
            <a:normAutofit/>
          </a:bodyPr>
          <a:lstStyle/>
          <a:p>
            <a:r>
              <a:rPr lang="en-US" sz="2400" dirty="0" smtClean="0"/>
              <a:t>Two States North Dakota and Nebraska have at least 60 percent of persons with Developmental Disabilities served through Vocational Rehabilitation in Jobs, with persons working at on average 25 hours per week, and maintaining employment in those jobs for one year or more.</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23</a:t>
            </a:fld>
            <a:endParaRPr lang="en-US"/>
          </a:p>
        </p:txBody>
      </p:sp>
    </p:spTree>
    <p:extLst>
      <p:ext uri="{BB962C8B-B14F-4D97-AF65-F5344CB8AC3E}">
        <p14:creationId xmlns:p14="http://schemas.microsoft.com/office/powerpoint/2010/main" val="2379655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Segregation Increasing</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2400" dirty="0" smtClean="0"/>
              <a:t>Top Three States with Integrated Environments:</a:t>
            </a:r>
          </a:p>
          <a:p>
            <a:r>
              <a:rPr lang="en-US" sz="2400" dirty="0" smtClean="0"/>
              <a:t>Washington</a:t>
            </a:r>
          </a:p>
          <a:p>
            <a:r>
              <a:rPr lang="en-US" sz="2400" dirty="0" smtClean="0"/>
              <a:t>Oklahoma</a:t>
            </a:r>
          </a:p>
          <a:p>
            <a:r>
              <a:rPr lang="en-US" sz="2400" dirty="0" smtClean="0"/>
              <a:t>Georgia</a:t>
            </a:r>
          </a:p>
          <a:p>
            <a:r>
              <a:rPr lang="en-US" sz="2400" dirty="0" smtClean="0"/>
              <a:t>% of Persons with DD Served in Integrated Employment decreased 15% from 2004 to 2012</a:t>
            </a:r>
          </a:p>
          <a:p>
            <a:r>
              <a:rPr lang="en-US" sz="2400" dirty="0" smtClean="0"/>
              <a:t>% of Persons served in segregated non-work increased 32% from 2004 to 2012</a:t>
            </a:r>
          </a:p>
          <a:p>
            <a:r>
              <a:rPr lang="en-US" sz="2400" dirty="0" smtClean="0"/>
              <a:t>Source:  ICI State Data Report 2013</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24</a:t>
            </a:fld>
            <a:endParaRPr lang="en-US"/>
          </a:p>
        </p:txBody>
      </p:sp>
    </p:spTree>
    <p:extLst>
      <p:ext uri="{BB962C8B-B14F-4D97-AF65-F5344CB8AC3E}">
        <p14:creationId xmlns:p14="http://schemas.microsoft.com/office/powerpoint/2010/main" val="2706130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 with the Longest E1st Policy</a:t>
            </a:r>
            <a:endParaRPr lang="en-US" dirty="0"/>
          </a:p>
        </p:txBody>
      </p:sp>
      <p:sp>
        <p:nvSpPr>
          <p:cNvPr id="3" name="Content Placeholder 2"/>
          <p:cNvSpPr>
            <a:spLocks noGrp="1"/>
          </p:cNvSpPr>
          <p:nvPr>
            <p:ph idx="1"/>
          </p:nvPr>
        </p:nvSpPr>
        <p:spPr/>
        <p:txBody>
          <a:bodyPr>
            <a:normAutofit/>
          </a:bodyPr>
          <a:lstStyle/>
          <a:p>
            <a:r>
              <a:rPr lang="en-US" sz="2400" dirty="0" smtClean="0"/>
              <a:t>89% in Non-work or Facility work</a:t>
            </a:r>
          </a:p>
          <a:p>
            <a:endParaRPr lang="en-US" sz="2400" dirty="0"/>
          </a:p>
          <a:p>
            <a:r>
              <a:rPr lang="en-US" sz="2400" dirty="0" smtClean="0"/>
              <a:t>11% in Integrated Work</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25</a:t>
            </a:fld>
            <a:endParaRPr lang="en-US"/>
          </a:p>
        </p:txBody>
      </p:sp>
    </p:spTree>
    <p:extLst>
      <p:ext uri="{BB962C8B-B14F-4D97-AF65-F5344CB8AC3E}">
        <p14:creationId xmlns:p14="http://schemas.microsoft.com/office/powerpoint/2010/main" val="3194468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USDOJ</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Segregation in a day service facility is a violation of ADA Title II and LC v Olmstead, unless the congregation, segregation, and isolation from the general population can be justified.</a:t>
            </a:r>
          </a:p>
          <a:p>
            <a:endParaRPr lang="en-US" sz="2400" dirty="0"/>
          </a:p>
          <a:p>
            <a:r>
              <a:rPr lang="en-US" sz="2400" dirty="0" smtClean="0"/>
              <a:t>Source:  USDOJ  June 2011 TA Guide to States</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26</a:t>
            </a:fld>
            <a:endParaRPr lang="en-US"/>
          </a:p>
        </p:txBody>
      </p:sp>
    </p:spTree>
    <p:extLst>
      <p:ext uri="{BB962C8B-B14F-4D97-AF65-F5344CB8AC3E}">
        <p14:creationId xmlns:p14="http://schemas.microsoft.com/office/powerpoint/2010/main" val="1556176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1915 (</a:t>
            </a:r>
            <a:r>
              <a:rPr lang="en-US" dirty="0" err="1" smtClean="0"/>
              <a:t>i</a:t>
            </a:r>
            <a:r>
              <a:rPr lang="en-US" dirty="0" smtClean="0"/>
              <a:t>) States Can Do List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No wait list		</a:t>
            </a:r>
            <a:r>
              <a:rPr lang="en-US" sz="2400" dirty="0" err="1" smtClean="0"/>
              <a:t>Statewideness</a:t>
            </a:r>
            <a:r>
              <a:rPr lang="en-US" sz="2400" dirty="0" smtClean="0"/>
              <a:t>		Targeting</a:t>
            </a:r>
          </a:p>
          <a:p>
            <a:r>
              <a:rPr lang="en-US" sz="2400" dirty="0" smtClean="0"/>
              <a:t>Can offer services such as those available under 1915 (c) as it relates to Supported Employment that can assist with sustaining competitive employment</a:t>
            </a:r>
          </a:p>
          <a:p>
            <a:r>
              <a:rPr lang="en-US" sz="2400" dirty="0" smtClean="0"/>
              <a:t>Non-medical Transportation		Case Management</a:t>
            </a:r>
          </a:p>
          <a:p>
            <a:r>
              <a:rPr lang="en-US" sz="2400" dirty="0" smtClean="0"/>
              <a:t>Psychosocial Rehabilitation Services</a:t>
            </a:r>
          </a:p>
          <a:p>
            <a:r>
              <a:rPr lang="en-US" sz="2400" dirty="0" smtClean="0"/>
              <a:t>Community Access (wraparound supports)</a:t>
            </a:r>
          </a:p>
          <a:p>
            <a:r>
              <a:rPr lang="en-US" sz="2400" dirty="0" smtClean="0"/>
              <a:t>Self-directed Services	Benefits Counseling</a:t>
            </a:r>
          </a:p>
          <a:p>
            <a:r>
              <a:rPr lang="en-US" sz="2400" dirty="0" smtClean="0"/>
              <a:t>Goods and Services		Education and Training</a:t>
            </a:r>
          </a:p>
          <a:p>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27</a:t>
            </a:fld>
            <a:endParaRPr lang="en-US"/>
          </a:p>
        </p:txBody>
      </p:sp>
    </p:spTree>
    <p:extLst>
      <p:ext uri="{BB962C8B-B14F-4D97-AF65-F5344CB8AC3E}">
        <p14:creationId xmlns:p14="http://schemas.microsoft.com/office/powerpoint/2010/main" val="909825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7" name="Content Placeholder 6"/>
          <p:cNvSpPr>
            <a:spLocks noGrp="1"/>
          </p:cNvSpPr>
          <p:nvPr>
            <p:ph idx="1"/>
          </p:nvPr>
        </p:nvSpPr>
        <p:spPr/>
        <p:txBody>
          <a:bodyPr/>
          <a:lstStyle/>
          <a:p>
            <a:pPr algn="ctr"/>
            <a:r>
              <a:rPr lang="en-US" sz="2400" dirty="0" smtClean="0"/>
              <a:t>Stephen Hall PhD</a:t>
            </a:r>
          </a:p>
          <a:p>
            <a:pPr algn="ctr"/>
            <a:r>
              <a:rPr lang="en-US" dirty="0" smtClean="0"/>
              <a:t>ODEP EFSLMP National Subject Matter Expert</a:t>
            </a:r>
          </a:p>
          <a:p>
            <a:pPr algn="ctr"/>
            <a:r>
              <a:rPr lang="en-US" dirty="0" smtClean="0"/>
              <a:t>502-681-4886</a:t>
            </a:r>
          </a:p>
          <a:p>
            <a:pPr algn="ctr"/>
            <a:r>
              <a:rPr lang="en-US" dirty="0" err="1" smtClean="0"/>
              <a:t>Hallmrcdi@gmail.com</a:t>
            </a:r>
            <a:endParaRPr lang="en-US" dirty="0"/>
          </a:p>
          <a:p>
            <a:pPr algn="ctr"/>
            <a:endParaRPr lang="en-US" dirty="0"/>
          </a:p>
        </p:txBody>
      </p:sp>
      <p:sp>
        <p:nvSpPr>
          <p:cNvPr id="4" name="Slide Number Placeholder 3"/>
          <p:cNvSpPr>
            <a:spLocks noGrp="1"/>
          </p:cNvSpPr>
          <p:nvPr>
            <p:ph type="sldNum" sz="quarter" idx="12"/>
          </p:nvPr>
        </p:nvSpPr>
        <p:spPr/>
        <p:txBody>
          <a:bodyPr/>
          <a:lstStyle/>
          <a:p>
            <a:fld id="{EE088E80-DDED-4E0A-A7AA-A3FE6FA3F075}" type="slidenum">
              <a:rPr lang="en-US" smtClean="0"/>
              <a:t>28</a:t>
            </a:fld>
            <a:endParaRPr lang="en-US"/>
          </a:p>
        </p:txBody>
      </p:sp>
    </p:spTree>
    <p:extLst>
      <p:ext uri="{BB962C8B-B14F-4D97-AF65-F5344CB8AC3E}">
        <p14:creationId xmlns:p14="http://schemas.microsoft.com/office/powerpoint/2010/main" val="245025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 Indicators 1</a:t>
            </a:r>
            <a:br>
              <a:rPr lang="en-US" dirty="0" smtClean="0"/>
            </a:br>
            <a:r>
              <a:rPr lang="en-US" dirty="0"/>
              <a:t/>
            </a:r>
            <a:br>
              <a:rPr lang="en-US" dirty="0"/>
            </a:b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Less Lonely (53.6% to 73.1%)  36% Increase!</a:t>
            </a:r>
          </a:p>
          <a:p>
            <a:r>
              <a:rPr lang="en-US" dirty="0" smtClean="0"/>
              <a:t>Friends in addition to family and Staff (29.3% to 50.0%)  70% Increase!</a:t>
            </a:r>
          </a:p>
          <a:p>
            <a:endParaRPr lang="en-US" dirty="0"/>
          </a:p>
        </p:txBody>
      </p:sp>
      <p:sp>
        <p:nvSpPr>
          <p:cNvPr id="4" name="Slide Number Placeholder 3"/>
          <p:cNvSpPr>
            <a:spLocks noGrp="1"/>
          </p:cNvSpPr>
          <p:nvPr>
            <p:ph type="sldNum" sz="quarter" idx="12"/>
          </p:nvPr>
        </p:nvSpPr>
        <p:spPr/>
        <p:txBody>
          <a:bodyPr/>
          <a:lstStyle/>
          <a:p>
            <a:fld id="{EE088E80-DDED-4E0A-A7AA-A3FE6FA3F075}" type="slidenum">
              <a:rPr lang="en-US" smtClean="0"/>
              <a:t>3</a:t>
            </a:fld>
            <a:endParaRPr lang="en-US"/>
          </a:p>
        </p:txBody>
      </p:sp>
    </p:spTree>
    <p:extLst>
      <p:ext uri="{BB962C8B-B14F-4D97-AF65-F5344CB8AC3E}">
        <p14:creationId xmlns:p14="http://schemas.microsoft.com/office/powerpoint/2010/main" val="3881317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 Indicators 2</a:t>
            </a:r>
            <a:br>
              <a:rPr lang="en-US" dirty="0" smtClean="0"/>
            </a:br>
            <a:r>
              <a:rPr lang="en-US" dirty="0"/>
              <a:t/>
            </a:r>
            <a:br>
              <a:rPr lang="en-US" dirty="0"/>
            </a:br>
            <a:endParaRPr lang="en-US" dirty="0"/>
          </a:p>
        </p:txBody>
      </p:sp>
      <p:sp>
        <p:nvSpPr>
          <p:cNvPr id="3" name="Text Placeholder 2"/>
          <p:cNvSpPr>
            <a:spLocks noGrp="1"/>
          </p:cNvSpPr>
          <p:nvPr>
            <p:ph type="body" idx="1"/>
          </p:nvPr>
        </p:nvSpPr>
        <p:spPr>
          <a:xfrm>
            <a:off x="838200" y="4453128"/>
            <a:ext cx="7528560" cy="1185672"/>
          </a:xfrm>
        </p:spPr>
        <p:txBody>
          <a:bodyPr>
            <a:normAutofit lnSpcReduction="10000"/>
          </a:bodyPr>
          <a:lstStyle/>
          <a:p>
            <a:r>
              <a:rPr lang="en-US" dirty="0" smtClean="0"/>
              <a:t>Healthy BMI (19.3% to 28.0%)  45% Increase!</a:t>
            </a:r>
          </a:p>
          <a:p>
            <a:r>
              <a:rPr lang="en-US" dirty="0" smtClean="0"/>
              <a:t>Exercise in the last month (20.4% to 35.7%) 75% Increase!</a:t>
            </a:r>
          </a:p>
          <a:p>
            <a:endParaRPr lang="en-US" dirty="0"/>
          </a:p>
        </p:txBody>
      </p:sp>
      <p:sp>
        <p:nvSpPr>
          <p:cNvPr id="4" name="Slide Number Placeholder 3"/>
          <p:cNvSpPr>
            <a:spLocks noGrp="1"/>
          </p:cNvSpPr>
          <p:nvPr>
            <p:ph type="sldNum" sz="quarter" idx="12"/>
          </p:nvPr>
        </p:nvSpPr>
        <p:spPr/>
        <p:txBody>
          <a:bodyPr/>
          <a:lstStyle/>
          <a:p>
            <a:fld id="{EE088E80-DDED-4E0A-A7AA-A3FE6FA3F075}" type="slidenum">
              <a:rPr lang="en-US" smtClean="0"/>
              <a:t>4</a:t>
            </a:fld>
            <a:endParaRPr lang="en-US"/>
          </a:p>
        </p:txBody>
      </p:sp>
    </p:spTree>
    <p:extLst>
      <p:ext uri="{BB962C8B-B14F-4D97-AF65-F5344CB8AC3E}">
        <p14:creationId xmlns:p14="http://schemas.microsoft.com/office/powerpoint/2010/main" val="272056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 Indicator 3</a:t>
            </a:r>
            <a:br>
              <a:rPr lang="en-US" dirty="0" smtClean="0"/>
            </a:br>
            <a:r>
              <a:rPr lang="en-US" dirty="0"/>
              <a:t/>
            </a:r>
            <a:br>
              <a:rPr lang="en-US" dirty="0"/>
            </a:b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Vacation in Last Year (26.5% to 60.7%) 229% Increase!</a:t>
            </a:r>
          </a:p>
          <a:p>
            <a:r>
              <a:rPr lang="en-US" dirty="0" smtClean="0"/>
              <a:t>Physical activity (11.2% to 23.7%) 212% Increase!</a:t>
            </a:r>
            <a:endParaRPr lang="en-US" dirty="0"/>
          </a:p>
        </p:txBody>
      </p:sp>
      <p:sp>
        <p:nvSpPr>
          <p:cNvPr id="4" name="Slide Number Placeholder 3"/>
          <p:cNvSpPr>
            <a:spLocks noGrp="1"/>
          </p:cNvSpPr>
          <p:nvPr>
            <p:ph type="sldNum" sz="quarter" idx="12"/>
          </p:nvPr>
        </p:nvSpPr>
        <p:spPr/>
        <p:txBody>
          <a:bodyPr/>
          <a:lstStyle/>
          <a:p>
            <a:fld id="{EE088E80-DDED-4E0A-A7AA-A3FE6FA3F075}" type="slidenum">
              <a:rPr lang="en-US" smtClean="0"/>
              <a:t>5</a:t>
            </a:fld>
            <a:endParaRPr lang="en-US"/>
          </a:p>
        </p:txBody>
      </p:sp>
    </p:spTree>
    <p:extLst>
      <p:ext uri="{BB962C8B-B14F-4D97-AF65-F5344CB8AC3E}">
        <p14:creationId xmlns:p14="http://schemas.microsoft.com/office/powerpoint/2010/main" val="2696055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HCBS Final Rule Settings Standards  Part 1</a:t>
            </a:r>
            <a:endParaRPr lang="en-US" dirty="0">
              <a:solidFill>
                <a:schemeClr val="tx1"/>
              </a:solidFill>
            </a:endParaRPr>
          </a:p>
        </p:txBody>
      </p:sp>
      <p:sp>
        <p:nvSpPr>
          <p:cNvPr id="3" name="Content Placeholder 2"/>
          <p:cNvSpPr>
            <a:spLocks noGrp="1"/>
          </p:cNvSpPr>
          <p:nvPr>
            <p:ph idx="1"/>
          </p:nvPr>
        </p:nvSpPr>
        <p:spPr/>
        <p:txBody>
          <a:bodyPr>
            <a:noAutofit/>
          </a:bodyPr>
          <a:lstStyle/>
          <a:p>
            <a:pPr marL="0" indent="0">
              <a:buNone/>
            </a:pPr>
            <a:r>
              <a:rPr lang="en-US" sz="2400" dirty="0" smtClean="0"/>
              <a:t>Meaningful non-work activities</a:t>
            </a:r>
          </a:p>
          <a:p>
            <a:pPr marL="0" indent="0">
              <a:buNone/>
            </a:pPr>
            <a:r>
              <a:rPr lang="en-US" sz="2400" dirty="0" smtClean="0"/>
              <a:t>Individual Schedules</a:t>
            </a:r>
          </a:p>
          <a:p>
            <a:pPr marL="0" indent="0">
              <a:buNone/>
            </a:pPr>
            <a:r>
              <a:rPr lang="en-US" sz="2400" dirty="0" smtClean="0"/>
              <a:t>Competitive Employment</a:t>
            </a:r>
          </a:p>
          <a:p>
            <a:pPr marL="0" indent="0">
              <a:buNone/>
            </a:pPr>
            <a:r>
              <a:rPr lang="en-US" sz="2400" dirty="0" smtClean="0"/>
              <a:t>Age Appropriate Community Access</a:t>
            </a:r>
          </a:p>
          <a:p>
            <a:pPr marL="0" indent="0">
              <a:buNone/>
            </a:pPr>
            <a:r>
              <a:rPr lang="en-US" sz="2400" dirty="0" smtClean="0"/>
              <a:t>Fully Integrated with Individuals Not Receiving Services</a:t>
            </a:r>
          </a:p>
          <a:p>
            <a:pPr marL="0" indent="0">
              <a:buNone/>
            </a:pPr>
            <a:r>
              <a:rPr lang="en-US" sz="2400" dirty="0" smtClean="0"/>
              <a:t>Encourage Interaction with General Public</a:t>
            </a:r>
          </a:p>
          <a:p>
            <a:pPr marL="0" indent="0">
              <a:buNone/>
            </a:pPr>
            <a:r>
              <a:rPr lang="en-US" sz="2400" dirty="0" smtClean="0"/>
              <a:t>Public Transportation</a:t>
            </a:r>
          </a:p>
          <a:p>
            <a:pPr marL="0" indent="0">
              <a:buNone/>
            </a:pPr>
            <a:r>
              <a:rPr lang="en-US" sz="2400" dirty="0" smtClean="0"/>
              <a:t>More than One Setting and Type of Service in a Day</a:t>
            </a:r>
          </a:p>
          <a:p>
            <a:pPr marL="0" indent="0">
              <a:buNone/>
            </a:pPr>
            <a:endParaRPr lang="en-US" sz="2400" dirty="0" smtClean="0"/>
          </a:p>
        </p:txBody>
      </p:sp>
      <p:sp>
        <p:nvSpPr>
          <p:cNvPr id="4" name="Slide Number Placeholder 3"/>
          <p:cNvSpPr>
            <a:spLocks noGrp="1"/>
          </p:cNvSpPr>
          <p:nvPr>
            <p:ph type="sldNum" sz="quarter" idx="12"/>
          </p:nvPr>
        </p:nvSpPr>
        <p:spPr/>
        <p:txBody>
          <a:bodyPr/>
          <a:lstStyle/>
          <a:p>
            <a:fld id="{EE088E80-DDED-4E0A-A7AA-A3FE6FA3F075}" type="slidenum">
              <a:rPr lang="en-US" smtClean="0"/>
              <a:t>6</a:t>
            </a:fld>
            <a:endParaRPr lang="en-US"/>
          </a:p>
        </p:txBody>
      </p:sp>
    </p:spTree>
    <p:extLst>
      <p:ext uri="{BB962C8B-B14F-4D97-AF65-F5344CB8AC3E}">
        <p14:creationId xmlns:p14="http://schemas.microsoft.com/office/powerpoint/2010/main" val="813107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Final Rule Settings Standards Part 2</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sz="2400" dirty="0" smtClean="0"/>
              <a:t>The setting should not have the effect of isolating persons with disabilities.</a:t>
            </a:r>
          </a:p>
          <a:p>
            <a:r>
              <a:rPr lang="en-US" sz="2400" dirty="0" smtClean="0"/>
              <a:t>The setting should not be designed for people with disabilities or a particular type of disability.</a:t>
            </a:r>
          </a:p>
          <a:p>
            <a:r>
              <a:rPr lang="en-US" sz="2400" dirty="0" smtClean="0"/>
              <a:t>The setting should not have been designed to provide multiple types of services and activities on-site specifically for persons with disabilities.</a:t>
            </a:r>
          </a:p>
          <a:p>
            <a:r>
              <a:rPr lang="en-US" sz="2400" dirty="0" smtClean="0"/>
              <a:t>People in the setting should not have limited or no interaction with the broader community.</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7</a:t>
            </a:fld>
            <a:endParaRPr lang="en-US"/>
          </a:p>
        </p:txBody>
      </p:sp>
    </p:spTree>
    <p:extLst>
      <p:ext uri="{BB962C8B-B14F-4D97-AF65-F5344CB8AC3E}">
        <p14:creationId xmlns:p14="http://schemas.microsoft.com/office/powerpoint/2010/main" val="32785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National Landscape</a:t>
            </a:r>
            <a:endParaRPr lang="en-US" dirty="0">
              <a:solidFill>
                <a:schemeClr val="tx1"/>
              </a:solidFill>
            </a:endParaRPr>
          </a:p>
        </p:txBody>
      </p:sp>
      <p:sp>
        <p:nvSpPr>
          <p:cNvPr id="3" name="Content Placeholder 2"/>
          <p:cNvSpPr>
            <a:spLocks noGrp="1"/>
          </p:cNvSpPr>
          <p:nvPr>
            <p:ph idx="1"/>
          </p:nvPr>
        </p:nvSpPr>
        <p:spPr>
          <a:xfrm>
            <a:off x="914400" y="2057400"/>
            <a:ext cx="7086600" cy="3810000"/>
          </a:xfrm>
        </p:spPr>
        <p:txBody>
          <a:bodyPr>
            <a:normAutofit/>
          </a:bodyPr>
          <a:lstStyle/>
          <a:p>
            <a:r>
              <a:rPr lang="en-US" sz="2400" dirty="0" smtClean="0"/>
              <a:t>60% in non-work day programs</a:t>
            </a:r>
          </a:p>
          <a:p>
            <a:r>
              <a:rPr lang="en-US" sz="2400" dirty="0" smtClean="0"/>
              <a:t>19% in sheltered workshops</a:t>
            </a:r>
          </a:p>
          <a:p>
            <a:r>
              <a:rPr lang="en-US" sz="2400" dirty="0" smtClean="0"/>
              <a:t>20% in supported employment (ME 22% WA 65%)</a:t>
            </a:r>
          </a:p>
          <a:p>
            <a:r>
              <a:rPr lang="en-US" sz="2400" dirty="0" smtClean="0"/>
              <a:t>Supported employment declining by 1% per year</a:t>
            </a:r>
          </a:p>
          <a:p>
            <a:r>
              <a:rPr lang="en-US" sz="2400" dirty="0" smtClean="0"/>
              <a:t>Increase in day center vs. sheltered is 16:1</a:t>
            </a:r>
          </a:p>
          <a:p>
            <a:r>
              <a:rPr lang="en-US" sz="2400" dirty="0" smtClean="0"/>
              <a:t>SE waiver spending doubled over last 10 years</a:t>
            </a:r>
          </a:p>
          <a:p>
            <a:r>
              <a:rPr lang="en-US" sz="2400" dirty="0" smtClean="0"/>
              <a:t>Source:  Braddock, 2013</a:t>
            </a:r>
          </a:p>
          <a:p>
            <a:endParaRPr lang="en-US" sz="2400" dirty="0" smtClean="0"/>
          </a:p>
          <a:p>
            <a:endParaRPr lang="en-US" sz="2400" dirty="0"/>
          </a:p>
          <a:p>
            <a:pPr marL="0" indent="0">
              <a:buNone/>
            </a:pPr>
            <a:endParaRPr lang="en-US" sz="2400" dirty="0" smtClean="0"/>
          </a:p>
        </p:txBody>
      </p:sp>
      <p:sp>
        <p:nvSpPr>
          <p:cNvPr id="4" name="Slide Number Placeholder 3"/>
          <p:cNvSpPr>
            <a:spLocks noGrp="1"/>
          </p:cNvSpPr>
          <p:nvPr>
            <p:ph type="sldNum" sz="quarter" idx="12"/>
          </p:nvPr>
        </p:nvSpPr>
        <p:spPr/>
        <p:txBody>
          <a:bodyPr/>
          <a:lstStyle/>
          <a:p>
            <a:fld id="{EE088E80-DDED-4E0A-A7AA-A3FE6FA3F075}" type="slidenum">
              <a:rPr lang="en-US" smtClean="0"/>
              <a:t>8</a:t>
            </a:fld>
            <a:endParaRPr lang="en-US"/>
          </a:p>
        </p:txBody>
      </p:sp>
    </p:spTree>
    <p:extLst>
      <p:ext uri="{BB962C8B-B14F-4D97-AF65-F5344CB8AC3E}">
        <p14:creationId xmlns:p14="http://schemas.microsoft.com/office/powerpoint/2010/main" val="291595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Everyone is Asking</a:t>
            </a:r>
            <a:endParaRPr lang="en-US" dirty="0"/>
          </a:p>
        </p:txBody>
      </p:sp>
      <p:sp>
        <p:nvSpPr>
          <p:cNvPr id="3" name="Content Placeholder 2"/>
          <p:cNvSpPr>
            <a:spLocks noGrp="1"/>
          </p:cNvSpPr>
          <p:nvPr>
            <p:ph idx="1"/>
          </p:nvPr>
        </p:nvSpPr>
        <p:spPr/>
        <p:txBody>
          <a:bodyPr>
            <a:normAutofit/>
          </a:bodyPr>
          <a:lstStyle/>
          <a:p>
            <a:r>
              <a:rPr lang="en-US" sz="2400" dirty="0" smtClean="0"/>
              <a:t>A lot of people are “in Supported Employment,” are they working?</a:t>
            </a:r>
          </a:p>
          <a:p>
            <a:r>
              <a:rPr lang="en-US" sz="2400" dirty="0" smtClean="0"/>
              <a:t>Where do they spend most of their time during the day?</a:t>
            </a:r>
          </a:p>
          <a:p>
            <a:r>
              <a:rPr lang="en-US" sz="2400" dirty="0" smtClean="0"/>
              <a:t>Are they working more than a few (3-10) hours a week?</a:t>
            </a:r>
          </a:p>
          <a:p>
            <a:r>
              <a:rPr lang="en-US" sz="2400" dirty="0" smtClean="0"/>
              <a:t>Is the support person always with him or her when he or she is working?</a:t>
            </a:r>
          </a:p>
          <a:p>
            <a:r>
              <a:rPr lang="en-US" sz="2400" dirty="0" smtClean="0"/>
              <a:t>Is a job in an integrated setting for pay a part of the person’s 18-21 year old school program?</a:t>
            </a:r>
            <a:endParaRPr lang="en-US" sz="2400" dirty="0"/>
          </a:p>
        </p:txBody>
      </p:sp>
      <p:sp>
        <p:nvSpPr>
          <p:cNvPr id="4" name="Slide Number Placeholder 3"/>
          <p:cNvSpPr>
            <a:spLocks noGrp="1"/>
          </p:cNvSpPr>
          <p:nvPr>
            <p:ph type="sldNum" sz="quarter" idx="12"/>
          </p:nvPr>
        </p:nvSpPr>
        <p:spPr/>
        <p:txBody>
          <a:bodyPr/>
          <a:lstStyle/>
          <a:p>
            <a:fld id="{EE088E80-DDED-4E0A-A7AA-A3FE6FA3F075}" type="slidenum">
              <a:rPr lang="en-US" smtClean="0"/>
              <a:t>9</a:t>
            </a:fld>
            <a:endParaRPr lang="en-US"/>
          </a:p>
        </p:txBody>
      </p:sp>
    </p:spTree>
    <p:extLst>
      <p:ext uri="{BB962C8B-B14F-4D97-AF65-F5344CB8AC3E}">
        <p14:creationId xmlns:p14="http://schemas.microsoft.com/office/powerpoint/2010/main" val="3487545838"/>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453</TotalTime>
  <Words>943</Words>
  <Application>Microsoft Office PowerPoint</Application>
  <PresentationFormat>On-screen Show (4:3)</PresentationFormat>
  <Paragraphs>191</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Retrospect</vt:lpstr>
      <vt:lpstr>Employment First National Perspective  Stephen Hall PhD</vt:lpstr>
      <vt:lpstr>Employment is the Linchpin  Those Employed Reported Higher National Core Indicator Results in Nearly All Domains</vt:lpstr>
      <vt:lpstr>NCI Indicators 1  </vt:lpstr>
      <vt:lpstr>NCI Indicators 2  </vt:lpstr>
      <vt:lpstr>NCI Indicator 3  </vt:lpstr>
      <vt:lpstr>HCBS Final Rule Settings Standards  Part 1</vt:lpstr>
      <vt:lpstr>HCBS Final Rule Settings Standards Part 2</vt:lpstr>
      <vt:lpstr>The National Landscape</vt:lpstr>
      <vt:lpstr>Questions Everyone is Asking</vt:lpstr>
      <vt:lpstr>A Great Investment</vt:lpstr>
      <vt:lpstr>Facility Non-Work</vt:lpstr>
      <vt:lpstr>States with no known E1st Activity or Policy</vt:lpstr>
      <vt:lpstr>States with E1st Activity No Policy</vt:lpstr>
      <vt:lpstr>States with E1st Directive</vt:lpstr>
      <vt:lpstr>States with E1st Executive Order</vt:lpstr>
      <vt:lpstr>States with E1st Legislation</vt:lpstr>
      <vt:lpstr>States E1st Legislation and a Directive or Executive Order</vt:lpstr>
      <vt:lpstr>Non-EFSLMP States % DD in Supported Employment</vt:lpstr>
      <vt:lpstr>EFSLMP States </vt:lpstr>
      <vt:lpstr>EFSLMP Focus States</vt:lpstr>
      <vt:lpstr>Washington State’s Major Finding:  1 Hour for 8 Hours</vt:lpstr>
      <vt:lpstr>The Top 10 Employment Policy States</vt:lpstr>
      <vt:lpstr>Two States Meet 60-25-1 Integrated E Standard</vt:lpstr>
      <vt:lpstr>Segregation Increasing </vt:lpstr>
      <vt:lpstr>The State with the Longest E1st Policy</vt:lpstr>
      <vt:lpstr>USDOJ </vt:lpstr>
      <vt:lpstr>1915 (i) States Can Do List</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Obligations and Opportunities: Compliments of the Federal Government</dc:title>
  <dc:creator>lmills67</dc:creator>
  <cp:lastModifiedBy>rlangley</cp:lastModifiedBy>
  <cp:revision>54</cp:revision>
  <dcterms:created xsi:type="dcterms:W3CDTF">2015-01-26T21:42:42Z</dcterms:created>
  <dcterms:modified xsi:type="dcterms:W3CDTF">2015-04-08T15:37:44Z</dcterms:modified>
</cp:coreProperties>
</file>